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1" panose="020B0503030501040103" pitchFamily="34" charset="0"/>
      <p:regular r:id="rId21"/>
    </p:embeddedFont>
    <p:embeddedFont>
      <p:font typeface="Canva Sans 1 Bold" panose="020B0803030501040103" pitchFamily="34" charset="0"/>
      <p:regular r:id="rId22"/>
      <p:bold r:id="rId23"/>
    </p:embeddedFont>
    <p:embeddedFont>
      <p:font typeface="Canva Sans 2 Bold Italics" panose="020B0803030501040103" pitchFamily="34" charset="0"/>
      <p:regular r:id="rId24"/>
      <p:bold r:id="rId25"/>
      <p:italic r:id="rId26"/>
      <p:boldItalic r:id="rId27"/>
    </p:embeddedFont>
    <p:embeddedFont>
      <p:font typeface="Hatton Bold" pitchFamily="2" charset="77"/>
      <p:regular r:id="rId28"/>
      <p:bold r:id="rId29"/>
    </p:embeddedFont>
    <p:embeddedFont>
      <p:font typeface="Hatton Ultra-Bold" pitchFamily="2" charset="77"/>
      <p:regular r:id="rId30"/>
      <p:bold r:id="rId31"/>
    </p:embeddedFont>
    <p:embeddedFont>
      <p:font typeface="Nourd" pitchFamily="2" charset="77"/>
      <p:regular r:id="rId32"/>
    </p:embeddedFont>
    <p:embeddedFont>
      <p:font typeface="Nourd Bold" pitchFamily="2" charset="77"/>
      <p:regular r:id="rId33"/>
      <p:bold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Times New Roman" panose="02020603050405020304" pitchFamily="18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5" d="100"/>
          <a:sy n="75" d="100"/>
        </p:scale>
        <p:origin x="4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Laina start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Laina end Jacob Start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Jacob stop Laina start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289065"/>
            <a:ext cx="16230600" cy="954083"/>
            <a:chOff x="0" y="0"/>
            <a:chExt cx="5317466" cy="3125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7466" cy="312577"/>
            </a:xfrm>
            <a:custGeom>
              <a:avLst/>
              <a:gdLst/>
              <a:ahLst/>
              <a:cxnLst/>
              <a:rect l="l" t="t" r="r" b="b"/>
              <a:pathLst>
                <a:path w="5317466" h="312577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17466" cy="36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764448" y="1017143"/>
            <a:ext cx="3494852" cy="954083"/>
            <a:chOff x="0" y="0"/>
            <a:chExt cx="1010276" cy="275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19669" y="1273318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4523552" y="1465610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83921" y="3873373"/>
            <a:ext cx="11320158" cy="238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Bold"/>
              </a:rPr>
              <a:t>GD358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Bold"/>
              </a:rPr>
              <a:t>VARIABLE WHITE DWARF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2295" y="8514647"/>
            <a:ext cx="574824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JACOB ROMEO &amp; LAINA TALLMAN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0514" y="8664529"/>
            <a:ext cx="1831118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Course: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3921" y="8514669"/>
            <a:ext cx="536276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OBSERVATIONAL ASTRONOMY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34397" y="6206943"/>
            <a:ext cx="1161920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Confirming the non-radial g (gravity)-mode Pulsations in GD 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62346" y="1404365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76736" y="8664507"/>
            <a:ext cx="1831118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25066" y="9870574"/>
            <a:ext cx="943786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510343" y="1971226"/>
            <a:ext cx="9254105" cy="7546923"/>
          </a:xfrm>
          <a:custGeom>
            <a:avLst/>
            <a:gdLst/>
            <a:ahLst/>
            <a:cxnLst/>
            <a:rect l="l" t="t" r="r" b="b"/>
            <a:pathLst>
              <a:path w="9254105" h="7546923">
                <a:moveTo>
                  <a:pt x="0" y="0"/>
                </a:moveTo>
                <a:lnTo>
                  <a:pt x="9254105" y="0"/>
                </a:lnTo>
                <a:lnTo>
                  <a:pt x="9254105" y="7546923"/>
                </a:lnTo>
                <a:lnTo>
                  <a:pt x="0" y="7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1458" y="2814487"/>
            <a:ext cx="15630808" cy="5299015"/>
            <a:chOff x="0" y="0"/>
            <a:chExt cx="5120962" cy="1736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962" cy="1736062"/>
            </a:xfrm>
            <a:custGeom>
              <a:avLst/>
              <a:gdLst/>
              <a:ahLst/>
              <a:cxnLst/>
              <a:rect l="l" t="t" r="r" b="b"/>
              <a:pathLst>
                <a:path w="5120962" h="1736062">
                  <a:moveTo>
                    <a:pt x="24765" y="0"/>
                  </a:moveTo>
                  <a:lnTo>
                    <a:pt x="5096197" y="0"/>
                  </a:lnTo>
                  <a:cubicBezTo>
                    <a:pt x="5109875" y="0"/>
                    <a:pt x="5120962" y="11088"/>
                    <a:pt x="5120962" y="24765"/>
                  </a:cubicBezTo>
                  <a:lnTo>
                    <a:pt x="5120962" y="1711297"/>
                  </a:lnTo>
                  <a:cubicBezTo>
                    <a:pt x="5120962" y="1717865"/>
                    <a:pt x="5118353" y="1724165"/>
                    <a:pt x="5113709" y="1728809"/>
                  </a:cubicBezTo>
                  <a:cubicBezTo>
                    <a:pt x="5109065" y="1733453"/>
                    <a:pt x="5102765" y="1736062"/>
                    <a:pt x="5096197" y="1736062"/>
                  </a:cubicBezTo>
                  <a:lnTo>
                    <a:pt x="24765" y="1736062"/>
                  </a:lnTo>
                  <a:cubicBezTo>
                    <a:pt x="18197" y="1736062"/>
                    <a:pt x="11898" y="1733453"/>
                    <a:pt x="7253" y="1728809"/>
                  </a:cubicBezTo>
                  <a:cubicBezTo>
                    <a:pt x="2609" y="1724165"/>
                    <a:pt x="0" y="1717865"/>
                    <a:pt x="0" y="1711297"/>
                  </a:cubicBezTo>
                  <a:lnTo>
                    <a:pt x="0" y="24765"/>
                  </a:lnTo>
                  <a:cubicBezTo>
                    <a:pt x="0" y="18197"/>
                    <a:pt x="2609" y="11898"/>
                    <a:pt x="7253" y="7253"/>
                  </a:cubicBezTo>
                  <a:cubicBezTo>
                    <a:pt x="11898" y="2609"/>
                    <a:pt x="18197" y="0"/>
                    <a:pt x="2476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14423" y="9107532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10522919" y="2927855"/>
          <a:ext cx="5696750" cy="5072277"/>
        </p:xfrm>
        <a:graphic>
          <a:graphicData uri="http://schemas.openxmlformats.org/drawingml/2006/table">
            <a:tbl>
              <a:tblPr/>
              <a:tblGrid>
                <a:gridCol w="81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8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150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Nr.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Freq. Sigma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Amp. Sigma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1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0.002124817418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1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0.008398613235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1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0.00854413066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1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0.01160184173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1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0.01312782406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2985016" y="2994530"/>
            <a:ext cx="6007894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RESULTS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93664" y="4140706"/>
            <a:ext cx="7190597" cy="3527163"/>
            <a:chOff x="0" y="0"/>
            <a:chExt cx="9587463" cy="470288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47625"/>
              <a:ext cx="9587463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We found a period of 697.8s and a frequency and amplitude of about 1.3 mHz and 38.4 mmag, respectively.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819773"/>
              <a:ext cx="9587463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Uncertainty values were obtained from Period04; frequency and amplitude sigma values.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167666"/>
              <a:ext cx="9587463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Data is based on one night of observations due to complications with the weather and agrees with the referenced papers’ data of GD 358. 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94100"/>
            <a:ext cx="9715464" cy="316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CONCLUSION AND FURTHER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80642" y="2383057"/>
            <a:ext cx="5763409" cy="63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We found results conclusive to the frequency/period found in other studies.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Period ~ 697.8s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Frequency ~ 1.3mHz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Amplitude ~ 38.4mmag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Wide range of periods from 600-800s found for GD358.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  <a:p>
            <a:pPr marL="474979" lvl="1" indent="-237490">
              <a:lnSpc>
                <a:spcPts val="3431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Further observations would need to be done to confirm additional frequencies and amplitudes.  </a:t>
            </a:r>
          </a:p>
          <a:p>
            <a:pPr>
              <a:lnSpc>
                <a:spcPts val="3431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630617" y="9229725"/>
            <a:ext cx="902676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7528" y="2772954"/>
            <a:ext cx="15232944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REFERENCES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5952" y="4077364"/>
            <a:ext cx="15619882" cy="1245769"/>
            <a:chOff x="0" y="0"/>
            <a:chExt cx="5041315" cy="402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1315" cy="402072"/>
            </a:xfrm>
            <a:custGeom>
              <a:avLst/>
              <a:gdLst/>
              <a:ahLst/>
              <a:cxnLst/>
              <a:rect l="l" t="t" r="r" b="b"/>
              <a:pathLst>
                <a:path w="5041315" h="402072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7289"/>
                  </a:lnTo>
                  <a:cubicBezTo>
                    <a:pt x="5041315" y="383862"/>
                    <a:pt x="5038704" y="390166"/>
                    <a:pt x="5034056" y="394813"/>
                  </a:cubicBezTo>
                  <a:cubicBezTo>
                    <a:pt x="5029409" y="399461"/>
                    <a:pt x="5023105" y="402072"/>
                    <a:pt x="5016533" y="402072"/>
                  </a:cubicBezTo>
                  <a:lnTo>
                    <a:pt x="24782" y="402072"/>
                  </a:lnTo>
                  <a:cubicBezTo>
                    <a:pt x="18210" y="402072"/>
                    <a:pt x="11906" y="399461"/>
                    <a:pt x="7259" y="394813"/>
                  </a:cubicBezTo>
                  <a:cubicBezTo>
                    <a:pt x="2611" y="390166"/>
                    <a:pt x="0" y="383862"/>
                    <a:pt x="0" y="377289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41315" cy="44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39264" y="4231853"/>
            <a:ext cx="1441934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Kepler et al. (2003, January 23). The Everchanging Pulsating White Dwarf GD358. www.arxiv.org. https://arxiv.org/pdf/astro-ph/0301477v1.pdf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38994" y="5521087"/>
            <a:ext cx="15619882" cy="1234318"/>
            <a:chOff x="0" y="0"/>
            <a:chExt cx="5041315" cy="398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1315" cy="398376"/>
            </a:xfrm>
            <a:custGeom>
              <a:avLst/>
              <a:gdLst/>
              <a:ahLst/>
              <a:cxnLst/>
              <a:rect l="l" t="t" r="r" b="b"/>
              <a:pathLst>
                <a:path w="5041315" h="398376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3594"/>
                  </a:lnTo>
                  <a:cubicBezTo>
                    <a:pt x="5041315" y="380166"/>
                    <a:pt x="5038704" y="386470"/>
                    <a:pt x="5034056" y="391118"/>
                  </a:cubicBezTo>
                  <a:cubicBezTo>
                    <a:pt x="5029409" y="395765"/>
                    <a:pt x="5023105" y="398376"/>
                    <a:pt x="5016533" y="398376"/>
                  </a:cubicBezTo>
                  <a:lnTo>
                    <a:pt x="24782" y="398376"/>
                  </a:lnTo>
                  <a:cubicBezTo>
                    <a:pt x="18210" y="398376"/>
                    <a:pt x="11906" y="395765"/>
                    <a:pt x="7259" y="391118"/>
                  </a:cubicBezTo>
                  <a:cubicBezTo>
                    <a:pt x="2611" y="386470"/>
                    <a:pt x="0" y="380166"/>
                    <a:pt x="0" y="373594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41315" cy="43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34329" y="5694608"/>
            <a:ext cx="1441934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Winget, D. E., Robinson, E. L., Nather, R. D., &amp; Fontaine, G. (1982). Photometric observations of GD 358 - DB white dwarfs do pulsate. The Astrophysical Journal, 262. https://doi.org/10.1086/183902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28700" y="1477167"/>
            <a:ext cx="16230600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014423" y="9953086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61277" y="618084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5"/>
                </a:lnTo>
                <a:lnTo>
                  <a:pt x="0" y="177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38994" y="6932058"/>
            <a:ext cx="15619882" cy="1248577"/>
            <a:chOff x="0" y="0"/>
            <a:chExt cx="5041315" cy="4029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41315" cy="402978"/>
            </a:xfrm>
            <a:custGeom>
              <a:avLst/>
              <a:gdLst/>
              <a:ahLst/>
              <a:cxnLst/>
              <a:rect l="l" t="t" r="r" b="b"/>
              <a:pathLst>
                <a:path w="5041315" h="402978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8196"/>
                  </a:lnTo>
                  <a:cubicBezTo>
                    <a:pt x="5041315" y="384768"/>
                    <a:pt x="5038704" y="391072"/>
                    <a:pt x="5034056" y="395719"/>
                  </a:cubicBezTo>
                  <a:cubicBezTo>
                    <a:pt x="5029409" y="400367"/>
                    <a:pt x="5023105" y="402978"/>
                    <a:pt x="5016533" y="402978"/>
                  </a:cubicBezTo>
                  <a:lnTo>
                    <a:pt x="24782" y="402978"/>
                  </a:lnTo>
                  <a:cubicBezTo>
                    <a:pt x="18210" y="402978"/>
                    <a:pt x="11906" y="400367"/>
                    <a:pt x="7259" y="395719"/>
                  </a:cubicBezTo>
                  <a:cubicBezTo>
                    <a:pt x="2611" y="391072"/>
                    <a:pt x="0" y="384768"/>
                    <a:pt x="0" y="378196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41315" cy="441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8994" y="8342559"/>
            <a:ext cx="15619882" cy="1248577"/>
            <a:chOff x="0" y="0"/>
            <a:chExt cx="5041315" cy="4029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41315" cy="402978"/>
            </a:xfrm>
            <a:custGeom>
              <a:avLst/>
              <a:gdLst/>
              <a:ahLst/>
              <a:cxnLst/>
              <a:rect l="l" t="t" r="r" b="b"/>
              <a:pathLst>
                <a:path w="5041315" h="402978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8196"/>
                  </a:lnTo>
                  <a:cubicBezTo>
                    <a:pt x="5041315" y="384768"/>
                    <a:pt x="5038704" y="391072"/>
                    <a:pt x="5034056" y="395719"/>
                  </a:cubicBezTo>
                  <a:cubicBezTo>
                    <a:pt x="5029409" y="400367"/>
                    <a:pt x="5023105" y="402978"/>
                    <a:pt x="5016533" y="402978"/>
                  </a:cubicBezTo>
                  <a:lnTo>
                    <a:pt x="24782" y="402978"/>
                  </a:lnTo>
                  <a:cubicBezTo>
                    <a:pt x="18210" y="402978"/>
                    <a:pt x="11906" y="400367"/>
                    <a:pt x="7259" y="395719"/>
                  </a:cubicBezTo>
                  <a:cubicBezTo>
                    <a:pt x="2611" y="391072"/>
                    <a:pt x="0" y="384768"/>
                    <a:pt x="0" y="378196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041315" cy="441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DE4E0"/>
                  </a:solidFill>
                  <a:latin typeface="Open Sans Light"/>
                </a:rPr>
                <a:t>“”AstroImageJ (AIJ) - ImageJ for Astronomy.” Www.astro.louisville.edu, www.astro.louisville.edu/software/astroimagej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>
                <a:solidFill>
                  <a:srgbClr val="EDE4E0"/>
                </a:solidFill>
                <a:latin typeface="Open Sans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44199" y="8790000"/>
            <a:ext cx="1441934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“Period04 - Homepage.” www.period04.net, www.period04.net.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39264" y="7146136"/>
            <a:ext cx="14424276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“”AstroImageJ (AIJ) - ImageJ for Astronomy.” Www.astro.louisville.edu,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www.astro.louisville.edu/software/astroimagej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30617" y="9229725"/>
            <a:ext cx="902676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42067">
            <a:off x="13509300" y="3489093"/>
            <a:ext cx="2147826" cy="3308813"/>
          </a:xfrm>
          <a:custGeom>
            <a:avLst/>
            <a:gdLst/>
            <a:ahLst/>
            <a:cxnLst/>
            <a:rect l="l" t="t" r="r" b="b"/>
            <a:pathLst>
              <a:path w="2147826" h="3308813">
                <a:moveTo>
                  <a:pt x="0" y="0"/>
                </a:moveTo>
                <a:lnTo>
                  <a:pt x="2147826" y="0"/>
                </a:lnTo>
                <a:lnTo>
                  <a:pt x="2147826" y="3308814"/>
                </a:lnTo>
                <a:lnTo>
                  <a:pt x="0" y="3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130447" y="6814094"/>
            <a:ext cx="2014032" cy="2415631"/>
          </a:xfrm>
          <a:custGeom>
            <a:avLst/>
            <a:gdLst/>
            <a:ahLst/>
            <a:cxnLst/>
            <a:rect l="l" t="t" r="r" b="b"/>
            <a:pathLst>
              <a:path w="2014032" h="2415631">
                <a:moveTo>
                  <a:pt x="0" y="0"/>
                </a:moveTo>
                <a:lnTo>
                  <a:pt x="2014032" y="0"/>
                </a:lnTo>
                <a:lnTo>
                  <a:pt x="2014032" y="2415631"/>
                </a:lnTo>
                <a:lnTo>
                  <a:pt x="0" y="2415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137803" y="3937270"/>
            <a:ext cx="2999659" cy="1559823"/>
          </a:xfrm>
          <a:custGeom>
            <a:avLst/>
            <a:gdLst/>
            <a:ahLst/>
            <a:cxnLst/>
            <a:rect l="l" t="t" r="r" b="b"/>
            <a:pathLst>
              <a:path w="2999659" h="1559823">
                <a:moveTo>
                  <a:pt x="0" y="0"/>
                </a:moveTo>
                <a:lnTo>
                  <a:pt x="2999660" y="0"/>
                </a:lnTo>
                <a:lnTo>
                  <a:pt x="2999660" y="1559823"/>
                </a:lnTo>
                <a:lnTo>
                  <a:pt x="0" y="155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230130" y="4603750"/>
            <a:ext cx="7827739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QUESTIONS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76447" y="1233144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06586" y="1404164"/>
            <a:ext cx="121057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Nourd Bold"/>
              </a:rPr>
              <a:t>11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237409" y="2479210"/>
            <a:ext cx="9813183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2292" y="4339761"/>
            <a:ext cx="72618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02292" y="4715922"/>
            <a:ext cx="2867494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ABSTRACT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86005" y="4339761"/>
            <a:ext cx="726183" cy="3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6005" y="4715922"/>
            <a:ext cx="2867494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MOTIVATION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72699" y="4339761"/>
            <a:ext cx="726183" cy="3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72699" y="4715922"/>
            <a:ext cx="3313009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OBSERVATIONAL STRATEGY &amp; DATA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02292" y="6428517"/>
            <a:ext cx="726183" cy="3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02292" y="6804678"/>
            <a:ext cx="308496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FINDER CHART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6005" y="6398036"/>
            <a:ext cx="1433747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05-07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86005" y="6774197"/>
            <a:ext cx="2867494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AMPLITUDE SPECTRUMS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69718" y="6398036"/>
            <a:ext cx="72618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69718" y="6774197"/>
            <a:ext cx="2867494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TIME SERIES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2292" y="8046737"/>
            <a:ext cx="72618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02292" y="8422898"/>
            <a:ext cx="3193697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DISCUSSION OF RESULTS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83023" y="8084356"/>
            <a:ext cx="72618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83023" y="8460517"/>
            <a:ext cx="3084963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CONCLUSION AND FURTHER WORK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72699" y="8084356"/>
            <a:ext cx="726183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572699" y="8460517"/>
            <a:ext cx="308496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REFERENCES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47" y="4905608"/>
            <a:ext cx="7961282" cy="2021819"/>
            <a:chOff x="0" y="0"/>
            <a:chExt cx="2608274" cy="662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8274" cy="662388"/>
            </a:xfrm>
            <a:custGeom>
              <a:avLst/>
              <a:gdLst/>
              <a:ahLst/>
              <a:cxnLst/>
              <a:rect l="l" t="t" r="r" b="b"/>
              <a:pathLst>
                <a:path w="2608274" h="662388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8018" y="4905608"/>
            <a:ext cx="7961282" cy="2021819"/>
            <a:chOff x="0" y="0"/>
            <a:chExt cx="2608274" cy="662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8274" cy="662388"/>
            </a:xfrm>
            <a:custGeom>
              <a:avLst/>
              <a:gdLst/>
              <a:ahLst/>
              <a:cxnLst/>
              <a:rect l="l" t="t" r="r" b="b"/>
              <a:pathLst>
                <a:path w="2608274" h="662388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47" y="7236481"/>
            <a:ext cx="7961282" cy="2021819"/>
            <a:chOff x="0" y="0"/>
            <a:chExt cx="2608274" cy="6623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8274" cy="662388"/>
            </a:xfrm>
            <a:custGeom>
              <a:avLst/>
              <a:gdLst/>
              <a:ahLst/>
              <a:cxnLst/>
              <a:rect l="l" t="t" r="r" b="b"/>
              <a:pathLst>
                <a:path w="2608274" h="662388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8018" y="7236481"/>
            <a:ext cx="7961282" cy="2021819"/>
            <a:chOff x="0" y="0"/>
            <a:chExt cx="2608274" cy="6623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08274" cy="662388"/>
            </a:xfrm>
            <a:custGeom>
              <a:avLst/>
              <a:gdLst/>
              <a:ahLst/>
              <a:cxnLst/>
              <a:rect l="l" t="t" r="r" b="b"/>
              <a:pathLst>
                <a:path w="2608274" h="662388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356882" y="3057525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661824" y="2898689"/>
            <a:ext cx="12964352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ABSTRACT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21545" y="5311111"/>
            <a:ext cx="677568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Pulsating White Dwarfs (PWD) as Astronomical Tools: PWD stars, like GD 358, offer insights through nonradial g-mode pulsations.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52745" y="5375034"/>
            <a:ext cx="7051828" cy="69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6"/>
              </a:lnSpc>
            </a:pPr>
            <a:r>
              <a:rPr lang="en-US" sz="1983">
                <a:solidFill>
                  <a:srgbClr val="1C1C1C"/>
                </a:solidFill>
                <a:latin typeface="Nourd"/>
              </a:rPr>
              <a:t> Utilizing ERAU's 1-meter observatory, we aim to confirm oscillation frequencies of GD 358.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21545" y="7641984"/>
            <a:ext cx="677568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Data processed using AstroImageJ for calibration and differential photometry, and Fourier Analysis with Period04.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64849" y="7641984"/>
            <a:ext cx="6775686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Period ~ 697.8s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Frequency ~ 1.3mHz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Amplitude ~ 38.4mmag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C1C1C"/>
              </a:solidFill>
              <a:latin typeface="Nour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8649" y="3977318"/>
            <a:ext cx="5880651" cy="3944002"/>
            <a:chOff x="0" y="0"/>
            <a:chExt cx="7840868" cy="52586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7164" b="17164"/>
            <a:stretch>
              <a:fillRect/>
            </a:stretch>
          </p:blipFill>
          <p:spPr>
            <a:xfrm>
              <a:off x="0" y="0"/>
              <a:ext cx="7840868" cy="525867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14423" y="9107532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519333" y="2476451"/>
            <a:ext cx="11249335" cy="114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MOTIVATION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9568" y="5157462"/>
            <a:ext cx="9476335" cy="315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Confirm the non-radial g mode pulsations in GD358.</a:t>
            </a:r>
          </a:p>
          <a:p>
            <a:pPr marL="474979" lvl="1" indent="-237490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GD358 was chosen because of its above average magnitude relative to its White Dwarf companions.</a:t>
            </a:r>
          </a:p>
          <a:p>
            <a:pPr marL="474979" lvl="1" indent="-237490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White Dwarf pulsations provide insights int the equations of state governing matter under extreme conditions. </a:t>
            </a:r>
          </a:p>
          <a:p>
            <a:pPr marL="474979" lvl="1" indent="-237490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History of research with Dr. Gillam on rapidly oscillating Ap stars.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78649" y="8156759"/>
            <a:ext cx="5880651" cy="111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en-US" sz="2115">
                <a:solidFill>
                  <a:srgbClr val="1C1C1C"/>
                </a:solidFill>
                <a:latin typeface="Nourd"/>
              </a:rPr>
              <a:t>The Ring Nebula M57 with a white dwarf in the middle. Its lighting up the receding cloud of gas.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68667" y="9201150"/>
            <a:ext cx="2413248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C1C1C"/>
                </a:solidFill>
                <a:latin typeface="Canva Sans 1"/>
              </a:rPr>
              <a:t>Source: earth sky.org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329568" y="4413881"/>
            <a:ext cx="9476335" cy="0"/>
          </a:xfrm>
          <a:prstGeom prst="line">
            <a:avLst/>
          </a:prstGeom>
          <a:ln w="38100" cap="flat">
            <a:solidFill>
              <a:srgbClr val="1C1C1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1612" y="2489825"/>
            <a:ext cx="11424776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OBSERVATIONAL STRATEGY AND DATA ANALYSIS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0490" y="4304968"/>
            <a:ext cx="15330912" cy="5358233"/>
            <a:chOff x="0" y="0"/>
            <a:chExt cx="4948050" cy="1729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48050" cy="1729369"/>
            </a:xfrm>
            <a:custGeom>
              <a:avLst/>
              <a:gdLst/>
              <a:ahLst/>
              <a:cxnLst/>
              <a:rect l="l" t="t" r="r" b="b"/>
              <a:pathLst>
                <a:path w="4948050" h="1729369">
                  <a:moveTo>
                    <a:pt x="25249" y="0"/>
                  </a:moveTo>
                  <a:lnTo>
                    <a:pt x="4922800" y="0"/>
                  </a:lnTo>
                  <a:cubicBezTo>
                    <a:pt x="4936745" y="0"/>
                    <a:pt x="4948050" y="11305"/>
                    <a:pt x="4948050" y="25249"/>
                  </a:cubicBezTo>
                  <a:lnTo>
                    <a:pt x="4948050" y="1704119"/>
                  </a:lnTo>
                  <a:cubicBezTo>
                    <a:pt x="4948050" y="1710816"/>
                    <a:pt x="4945389" y="1717238"/>
                    <a:pt x="4940654" y="1721973"/>
                  </a:cubicBezTo>
                  <a:cubicBezTo>
                    <a:pt x="4935919" y="1726709"/>
                    <a:pt x="4929497" y="1729369"/>
                    <a:pt x="4922800" y="1729369"/>
                  </a:cubicBezTo>
                  <a:lnTo>
                    <a:pt x="25249" y="1729369"/>
                  </a:lnTo>
                  <a:cubicBezTo>
                    <a:pt x="18553" y="1729369"/>
                    <a:pt x="12131" y="1726709"/>
                    <a:pt x="7395" y="1721973"/>
                  </a:cubicBezTo>
                  <a:cubicBezTo>
                    <a:pt x="2660" y="1717238"/>
                    <a:pt x="0" y="1710816"/>
                    <a:pt x="0" y="1704119"/>
                  </a:cubicBezTo>
                  <a:lnTo>
                    <a:pt x="0" y="25249"/>
                  </a:lnTo>
                  <a:cubicBezTo>
                    <a:pt x="0" y="18553"/>
                    <a:pt x="2660" y="12131"/>
                    <a:pt x="7395" y="7395"/>
                  </a:cubicBezTo>
                  <a:cubicBezTo>
                    <a:pt x="12131" y="2660"/>
                    <a:pt x="18553" y="0"/>
                    <a:pt x="25249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48050" cy="1767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17572" y="4527047"/>
            <a:ext cx="14522963" cy="482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Utilized a Charge Coupled Device (CCD) for data acquisition.</a:t>
            </a:r>
          </a:p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Observational Constraints: </a:t>
            </a:r>
          </a:p>
          <a:p>
            <a:pPr marL="1057908" lvl="2" indent="-352636" algn="just">
              <a:lnSpc>
                <a:spcPts val="3846"/>
              </a:lnSpc>
              <a:buFont typeface="Arial"/>
              <a:buChar char="⚬"/>
            </a:pPr>
            <a:r>
              <a:rPr lang="en-US" sz="2449">
                <a:solidFill>
                  <a:srgbClr val="1C1C1C"/>
                </a:solidFill>
                <a:latin typeface="Nourd"/>
              </a:rPr>
              <a:t>Selected days were unaffected by the moon. </a:t>
            </a:r>
          </a:p>
          <a:p>
            <a:pPr marL="1057908" lvl="2" indent="-352636" algn="just">
              <a:lnSpc>
                <a:spcPts val="3846"/>
              </a:lnSpc>
              <a:buFont typeface="Arial"/>
              <a:buChar char="⚬"/>
            </a:pPr>
            <a:r>
              <a:rPr lang="en-US" sz="2449">
                <a:solidFill>
                  <a:srgbClr val="1C1C1C"/>
                </a:solidFill>
                <a:latin typeface="Nourd"/>
              </a:rPr>
              <a:t>4 unsuccessful nights due to humidity. </a:t>
            </a:r>
          </a:p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Scheduled observing nights based on GD 358's rise times, providing 3-6 hours of observing per night between February and April.</a:t>
            </a:r>
          </a:p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60 second exposures</a:t>
            </a:r>
          </a:p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G filter </a:t>
            </a:r>
          </a:p>
          <a:p>
            <a:pPr marL="528954" lvl="1" indent="-264477" algn="just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Employed AstroImageJ for differential photometry and Period04 for Fourier Analysis.</a:t>
            </a:r>
          </a:p>
          <a:p>
            <a:pPr algn="just">
              <a:lnSpc>
                <a:spcPts val="3846"/>
              </a:lnSpc>
            </a:pPr>
            <a:endParaRPr lang="en-US" sz="2449">
              <a:solidFill>
                <a:srgbClr val="1C1C1C"/>
              </a:solidFill>
              <a:latin typeface="Nour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14423" y="9982200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37240" y="4041375"/>
            <a:ext cx="6233966" cy="6020232"/>
            <a:chOff x="0" y="0"/>
            <a:chExt cx="8311955" cy="80269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096" r="6096"/>
            <a:stretch>
              <a:fillRect/>
            </a:stretch>
          </p:blipFill>
          <p:spPr>
            <a:xfrm>
              <a:off x="0" y="0"/>
              <a:ext cx="8311955" cy="802697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28545" y="4041375"/>
            <a:ext cx="6022215" cy="6022215"/>
          </a:xfrm>
          <a:custGeom>
            <a:avLst/>
            <a:gdLst/>
            <a:ahLst/>
            <a:cxnLst/>
            <a:rect l="l" t="t" r="r" b="b"/>
            <a:pathLst>
              <a:path w="6022215" h="6022215">
                <a:moveTo>
                  <a:pt x="0" y="0"/>
                </a:moveTo>
                <a:lnTo>
                  <a:pt x="6022215" y="0"/>
                </a:lnTo>
                <a:lnTo>
                  <a:pt x="6022215" y="6022216"/>
                </a:lnTo>
                <a:lnTo>
                  <a:pt x="0" y="6022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83" r="-145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623414" y="4834207"/>
            <a:ext cx="3041172" cy="4268729"/>
            <a:chOff x="0" y="0"/>
            <a:chExt cx="981538" cy="13777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81538" cy="1377732"/>
            </a:xfrm>
            <a:custGeom>
              <a:avLst/>
              <a:gdLst/>
              <a:ahLst/>
              <a:cxnLst/>
              <a:rect l="l" t="t" r="r" b="b"/>
              <a:pathLst>
                <a:path w="981538" h="1377732">
                  <a:moveTo>
                    <a:pt x="127285" y="0"/>
                  </a:moveTo>
                  <a:lnTo>
                    <a:pt x="854253" y="0"/>
                  </a:lnTo>
                  <a:cubicBezTo>
                    <a:pt x="924550" y="0"/>
                    <a:pt x="981538" y="56988"/>
                    <a:pt x="981538" y="127285"/>
                  </a:cubicBezTo>
                  <a:lnTo>
                    <a:pt x="981538" y="1250447"/>
                  </a:lnTo>
                  <a:cubicBezTo>
                    <a:pt x="981538" y="1320744"/>
                    <a:pt x="924550" y="1377732"/>
                    <a:pt x="854253" y="1377732"/>
                  </a:cubicBezTo>
                  <a:lnTo>
                    <a:pt x="127285" y="1377732"/>
                  </a:lnTo>
                  <a:cubicBezTo>
                    <a:pt x="56988" y="1377732"/>
                    <a:pt x="0" y="1320744"/>
                    <a:pt x="0" y="1250447"/>
                  </a:cubicBezTo>
                  <a:lnTo>
                    <a:pt x="0" y="127285"/>
                  </a:lnTo>
                  <a:cubicBezTo>
                    <a:pt x="0" y="56988"/>
                    <a:pt x="56988" y="0"/>
                    <a:pt x="12728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81538" cy="1415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63492" y="4847542"/>
            <a:ext cx="2361017" cy="458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1C1C1C"/>
                </a:solidFill>
                <a:latin typeface="Nourd"/>
              </a:rPr>
              <a:t>The Finder chart for GD 358 in the constellation Hercules, with an apparent magnitude of 13.65 and spectral type DBV [8].</a:t>
            </a:r>
          </a:p>
          <a:p>
            <a:pPr algn="ctr">
              <a:lnSpc>
                <a:spcPts val="3366"/>
              </a:lnSpc>
            </a:pPr>
            <a:endParaRPr lang="en-US" sz="2404">
              <a:solidFill>
                <a:srgbClr val="1C1C1C"/>
              </a:solidFill>
              <a:latin typeface="Nourd"/>
            </a:endParaRPr>
          </a:p>
          <a:p>
            <a:pPr algn="ctr">
              <a:lnSpc>
                <a:spcPts val="3366"/>
              </a:lnSpc>
            </a:pPr>
            <a:endParaRPr lang="en-US" sz="2404">
              <a:solidFill>
                <a:srgbClr val="1C1C1C"/>
              </a:solidFill>
              <a:latin typeface="Nour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12685" y="1885550"/>
            <a:ext cx="5062630" cy="215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FINDER CHART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271" y="3039789"/>
            <a:ext cx="9145109" cy="5299015"/>
            <a:chOff x="0" y="0"/>
            <a:chExt cx="2996119" cy="1736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6119" cy="1736062"/>
            </a:xfrm>
            <a:custGeom>
              <a:avLst/>
              <a:gdLst/>
              <a:ahLst/>
              <a:cxnLst/>
              <a:rect l="l" t="t" r="r" b="b"/>
              <a:pathLst>
                <a:path w="2996119" h="1736062">
                  <a:moveTo>
                    <a:pt x="42328" y="0"/>
                  </a:moveTo>
                  <a:lnTo>
                    <a:pt x="2953791" y="0"/>
                  </a:lnTo>
                  <a:cubicBezTo>
                    <a:pt x="2977168" y="0"/>
                    <a:pt x="2996119" y="18951"/>
                    <a:pt x="2996119" y="42328"/>
                  </a:cubicBezTo>
                  <a:lnTo>
                    <a:pt x="2996119" y="1693734"/>
                  </a:lnTo>
                  <a:cubicBezTo>
                    <a:pt x="2996119" y="1717111"/>
                    <a:pt x="2977168" y="1736062"/>
                    <a:pt x="2953791" y="1736062"/>
                  </a:cubicBezTo>
                  <a:lnTo>
                    <a:pt x="42328" y="1736062"/>
                  </a:lnTo>
                  <a:cubicBezTo>
                    <a:pt x="31102" y="1736062"/>
                    <a:pt x="20336" y="1731603"/>
                    <a:pt x="12398" y="1723665"/>
                  </a:cubicBezTo>
                  <a:cubicBezTo>
                    <a:pt x="4460" y="1715726"/>
                    <a:pt x="0" y="1704960"/>
                    <a:pt x="0" y="1693734"/>
                  </a:cubicBezTo>
                  <a:lnTo>
                    <a:pt x="0" y="42328"/>
                  </a:lnTo>
                  <a:cubicBezTo>
                    <a:pt x="0" y="18951"/>
                    <a:pt x="18951" y="0"/>
                    <a:pt x="42328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996119" cy="179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57513" y="8622374"/>
            <a:ext cx="943786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233750" y="2207430"/>
            <a:ext cx="6257194" cy="7876188"/>
          </a:xfrm>
          <a:custGeom>
            <a:avLst/>
            <a:gdLst/>
            <a:ahLst/>
            <a:cxnLst/>
            <a:rect l="l" t="t" r="r" b="b"/>
            <a:pathLst>
              <a:path w="6257194" h="7876188">
                <a:moveTo>
                  <a:pt x="0" y="0"/>
                </a:moveTo>
                <a:lnTo>
                  <a:pt x="6257193" y="0"/>
                </a:lnTo>
                <a:lnTo>
                  <a:pt x="6257193" y="7876188"/>
                </a:lnTo>
                <a:lnTo>
                  <a:pt x="0" y="7876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869329" y="3572226"/>
            <a:ext cx="8114105" cy="215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AMPLITUDE SPECTRUM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9329" y="5787249"/>
            <a:ext cx="8219923" cy="468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1877" dirty="0">
                <a:solidFill>
                  <a:srgbClr val="1C1C1C"/>
                </a:solidFill>
                <a:latin typeface="Nourd"/>
              </a:rPr>
              <a:t>Observations of GD 358 done one day apart. The top graph shows the results from data collected on the first day of the 3-site campaign in Poland, starting at 23:28:00 UT on August 10. The bottom graph shows the data from McDonald, taken about a day later, starting at 2:48:20 UT on August 12. </a:t>
            </a:r>
          </a:p>
          <a:p>
            <a:pPr>
              <a:lnSpc>
                <a:spcPts val="3519"/>
              </a:lnSpc>
            </a:pPr>
            <a:r>
              <a:rPr lang="en-US" sz="1977" dirty="0">
                <a:solidFill>
                  <a:srgbClr val="1C1C1C"/>
                </a:solidFill>
                <a:latin typeface="Nourd Bold"/>
              </a:rPr>
              <a:t>Uncertainty of  about o.o5μHz</a:t>
            </a: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  <a:p>
            <a:pPr>
              <a:lnSpc>
                <a:spcPts val="2985"/>
              </a:lnSpc>
            </a:pPr>
            <a:endParaRPr lang="en-US" sz="1977" dirty="0">
              <a:solidFill>
                <a:srgbClr val="1C1C1C"/>
              </a:solidFill>
              <a:latin typeface="Nou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87272" y="9031949"/>
            <a:ext cx="676498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C1C1C"/>
                </a:solidFill>
                <a:latin typeface="Canva Sans 2 Bold Italics"/>
              </a:rPr>
              <a:t>“The Everchanging Pulsating White Dwarf GD358”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61402" y="9883910"/>
            <a:ext cx="136162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C1C1C"/>
                </a:solidFill>
                <a:latin typeface="Canva Sans 1"/>
              </a:rPr>
              <a:t>Kepler et al.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729" y="2874656"/>
            <a:ext cx="16966542" cy="5751843"/>
            <a:chOff x="0" y="0"/>
            <a:chExt cx="5120962" cy="1736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962" cy="1736062"/>
            </a:xfrm>
            <a:custGeom>
              <a:avLst/>
              <a:gdLst/>
              <a:ahLst/>
              <a:cxnLst/>
              <a:rect l="l" t="t" r="r" b="b"/>
              <a:pathLst>
                <a:path w="5120962" h="1736062">
                  <a:moveTo>
                    <a:pt x="22815" y="0"/>
                  </a:moveTo>
                  <a:lnTo>
                    <a:pt x="5098147" y="0"/>
                  </a:lnTo>
                  <a:cubicBezTo>
                    <a:pt x="5110747" y="0"/>
                    <a:pt x="5120962" y="10215"/>
                    <a:pt x="5120962" y="22815"/>
                  </a:cubicBezTo>
                  <a:lnTo>
                    <a:pt x="5120962" y="1713247"/>
                  </a:lnTo>
                  <a:cubicBezTo>
                    <a:pt x="5120962" y="1725848"/>
                    <a:pt x="5110747" y="1736062"/>
                    <a:pt x="5098147" y="1736062"/>
                  </a:cubicBezTo>
                  <a:lnTo>
                    <a:pt x="22815" y="1736062"/>
                  </a:lnTo>
                  <a:cubicBezTo>
                    <a:pt x="10215" y="1736062"/>
                    <a:pt x="0" y="1725848"/>
                    <a:pt x="0" y="1713247"/>
                  </a:cubicBezTo>
                  <a:lnTo>
                    <a:pt x="0" y="22815"/>
                  </a:lnTo>
                  <a:cubicBezTo>
                    <a:pt x="0" y="10215"/>
                    <a:pt x="10215" y="0"/>
                    <a:pt x="2281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9310" y="9229725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97863" y="3303881"/>
            <a:ext cx="12907771" cy="4893394"/>
          </a:xfrm>
          <a:custGeom>
            <a:avLst/>
            <a:gdLst/>
            <a:ahLst/>
            <a:cxnLst/>
            <a:rect l="l" t="t" r="r" b="b"/>
            <a:pathLst>
              <a:path w="12907771" h="4893394">
                <a:moveTo>
                  <a:pt x="0" y="0"/>
                </a:moveTo>
                <a:lnTo>
                  <a:pt x="12907771" y="0"/>
                </a:lnTo>
                <a:lnTo>
                  <a:pt x="12907771" y="4893393"/>
                </a:lnTo>
                <a:lnTo>
                  <a:pt x="0" y="489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7498" y="2088994"/>
            <a:ext cx="975300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AMPLITUDE SPECTRUM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08132" y="7794493"/>
            <a:ext cx="558199" cy="28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(mHz)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2548366" y="4751012"/>
            <a:ext cx="709411" cy="26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(mags)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729" y="2874656"/>
            <a:ext cx="16966542" cy="5751843"/>
            <a:chOff x="0" y="0"/>
            <a:chExt cx="5120962" cy="1736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962" cy="1736062"/>
            </a:xfrm>
            <a:custGeom>
              <a:avLst/>
              <a:gdLst/>
              <a:ahLst/>
              <a:cxnLst/>
              <a:rect l="l" t="t" r="r" b="b"/>
              <a:pathLst>
                <a:path w="5120962" h="1736062">
                  <a:moveTo>
                    <a:pt x="22815" y="0"/>
                  </a:moveTo>
                  <a:lnTo>
                    <a:pt x="5098147" y="0"/>
                  </a:lnTo>
                  <a:cubicBezTo>
                    <a:pt x="5110747" y="0"/>
                    <a:pt x="5120962" y="10215"/>
                    <a:pt x="5120962" y="22815"/>
                  </a:cubicBezTo>
                  <a:lnTo>
                    <a:pt x="5120962" y="1713247"/>
                  </a:lnTo>
                  <a:cubicBezTo>
                    <a:pt x="5120962" y="1725848"/>
                    <a:pt x="5110747" y="1736062"/>
                    <a:pt x="5098147" y="1736062"/>
                  </a:cubicBezTo>
                  <a:lnTo>
                    <a:pt x="22815" y="1736062"/>
                  </a:lnTo>
                  <a:cubicBezTo>
                    <a:pt x="10215" y="1736062"/>
                    <a:pt x="0" y="1725848"/>
                    <a:pt x="0" y="1713247"/>
                  </a:cubicBezTo>
                  <a:lnTo>
                    <a:pt x="0" y="22815"/>
                  </a:lnTo>
                  <a:cubicBezTo>
                    <a:pt x="0" y="10215"/>
                    <a:pt x="10215" y="0"/>
                    <a:pt x="2281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9310" y="9229725"/>
            <a:ext cx="16244877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3494852" cy="954083"/>
            <a:chOff x="0" y="0"/>
            <a:chExt cx="1010276" cy="275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64448" y="1028700"/>
            <a:ext cx="3494852" cy="954083"/>
            <a:chOff x="0" y="0"/>
            <a:chExt cx="1010276" cy="275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525446" y="1477167"/>
            <a:ext cx="9240896" cy="0"/>
          </a:xfrm>
          <a:prstGeom prst="line">
            <a:avLst/>
          </a:prstGeom>
          <a:ln w="57150" cap="flat">
            <a:solidFill>
              <a:srgbClr val="1C1C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219669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62346" y="1284875"/>
            <a:ext cx="441733" cy="441733"/>
          </a:xfrm>
          <a:custGeom>
            <a:avLst/>
            <a:gdLst/>
            <a:ahLst/>
            <a:cxnLst/>
            <a:rect l="l" t="t" r="r" b="b"/>
            <a:pathLst>
              <a:path w="441733" h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017143"/>
            <a:ext cx="3494852" cy="954083"/>
            <a:chOff x="0" y="0"/>
            <a:chExt cx="1010276" cy="275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0276" cy="275802"/>
            </a:xfrm>
            <a:custGeom>
              <a:avLst/>
              <a:gdLst/>
              <a:ahLst/>
              <a:cxnLst/>
              <a:rect l="l" t="t" r="r" b="b"/>
              <a:pathLst>
                <a:path w="1010276" h="275802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1241" y="1158564"/>
            <a:ext cx="556031" cy="614091"/>
          </a:xfrm>
          <a:custGeom>
            <a:avLst/>
            <a:gdLst/>
            <a:ahLst/>
            <a:cxnLst/>
            <a:rect l="l" t="t" r="r" b="b"/>
            <a:pathLst>
              <a:path w="556031" h="61409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43583" y="618307"/>
            <a:ext cx="1775316" cy="1775316"/>
          </a:xfrm>
          <a:custGeom>
            <a:avLst/>
            <a:gdLst/>
            <a:ahLst/>
            <a:cxnLst/>
            <a:rect l="l" t="t" r="r" b="b"/>
            <a:pathLst>
              <a:path w="1775316" h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12872" y="3224337"/>
            <a:ext cx="15462256" cy="5052481"/>
          </a:xfrm>
          <a:custGeom>
            <a:avLst/>
            <a:gdLst/>
            <a:ahLst/>
            <a:cxnLst/>
            <a:rect l="l" t="t" r="r" b="b"/>
            <a:pathLst>
              <a:path w="15462256" h="5052481">
                <a:moveTo>
                  <a:pt x="0" y="0"/>
                </a:moveTo>
                <a:lnTo>
                  <a:pt x="15462256" y="0"/>
                </a:lnTo>
                <a:lnTo>
                  <a:pt x="15462256" y="5052481"/>
                </a:lnTo>
                <a:lnTo>
                  <a:pt x="0" y="5052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776447" y="1252136"/>
            <a:ext cx="6735106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06586" y="1404164"/>
            <a:ext cx="1210577" cy="25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21225" y="1290872"/>
            <a:ext cx="1725392" cy="4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7498" y="2088994"/>
            <a:ext cx="975300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COMPARISON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83921" y="8561399"/>
            <a:ext cx="399603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Times New Roman"/>
              </a:rPr>
              <a:t>Mt. Suhora Observatory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74170" y="8569349"/>
            <a:ext cx="417626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Times New Roman"/>
              </a:rPr>
              <a:t>ERAU 1-meter Telescope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214622" y="4562554"/>
            <a:ext cx="709411" cy="26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(mmag)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9101338" y="4562554"/>
            <a:ext cx="709411" cy="26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(mags)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87242" y="7907250"/>
            <a:ext cx="558199" cy="28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(mHz)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94511" y="7907250"/>
            <a:ext cx="363871" cy="28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μHz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829</Words>
  <Application>Microsoft Macintosh PowerPoint</Application>
  <PresentationFormat>Custom</PresentationFormat>
  <Paragraphs>165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Canva Sans 1</vt:lpstr>
      <vt:lpstr>Times New Roman</vt:lpstr>
      <vt:lpstr>Hatton Ultra-Bold</vt:lpstr>
      <vt:lpstr>Open Sans Light</vt:lpstr>
      <vt:lpstr>Calibri</vt:lpstr>
      <vt:lpstr>Nourd</vt:lpstr>
      <vt:lpstr>Hatton Bold</vt:lpstr>
      <vt:lpstr>Canva Sans 1 Bold</vt:lpstr>
      <vt:lpstr>Nourd Bold</vt:lpstr>
      <vt:lpstr>Arial</vt:lpstr>
      <vt:lpstr>Canva Sans 2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Gradient Element Space Scientific Project Presentation</dc:title>
  <cp:lastModifiedBy>Romeo, Jacob R.</cp:lastModifiedBy>
  <cp:revision>4</cp:revision>
  <dcterms:created xsi:type="dcterms:W3CDTF">2006-08-16T00:00:00Z</dcterms:created>
  <dcterms:modified xsi:type="dcterms:W3CDTF">2024-04-29T17:45:42Z</dcterms:modified>
  <dc:identifier>DAGCmWiIyJM</dc:identifier>
</cp:coreProperties>
</file>